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5143500" cx="9144000"/>
  <p:notesSz cx="6858000" cy="9144000"/>
  <p:embeddedFontLst>
    <p:embeddedFont>
      <p:font typeface="Lexend"/>
      <p:regular r:id="rId78"/>
      <p:bold r:id="rId79"/>
    </p:embeddedFont>
    <p:embeddedFont>
      <p:font typeface="Roboto Mon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3" Type="http://schemas.openxmlformats.org/officeDocument/2006/relationships/font" Target="fonts/RobotoMono-bold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Mono-regular.fntdata"/><Relationship Id="rId82" Type="http://schemas.openxmlformats.org/officeDocument/2006/relationships/font" Target="fonts/RobotoMono-italic.fntdata"/><Relationship Id="rId81" Type="http://schemas.openxmlformats.org/officeDocument/2006/relationships/font" Target="fonts/RobotoMon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Lexend-bold.fntdata"/><Relationship Id="rId34" Type="http://schemas.openxmlformats.org/officeDocument/2006/relationships/slide" Target="slides/slide27.xml"/><Relationship Id="rId78" Type="http://schemas.openxmlformats.org/officeDocument/2006/relationships/font" Target="fonts/Lexend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dce56654e_2_196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dce56654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afbafb9b7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afbafb9b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dce56654e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dce56654e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ce56654e_4_48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8dce56654e_4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dce56654e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8dce56654e_4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dce56654e_4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dce56654e_4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dce56654e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8dce56654e_4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dce56654e_4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8dce56654e_4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dce56654e_4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dce56654e_4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4e8611ce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94e8611ce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4e8611ceb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4e8611ceb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dce56654e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8dce56654e_2_381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4e8611ceb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94e8611ceb_1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4e8611ceb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94e8611ceb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4e8611ceb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4e8611ceb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af5adb5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39af5adb53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51e99e0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51e99e0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51e99e0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951e99e0d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afbafb9b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afbafb9b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af5adb5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af5adb5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af5adb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af5adb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af5adb5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9af5adb5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dce56654e_2_47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8dce56654e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afbafb9b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afbafb9b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afbafb9b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9afbafb9b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afbafb9b7_3_6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afbafb9b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afbafb9b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39afbafb9b7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afbafb9b7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39afbafb9b7_3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afbafb9b7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9afbafb9b7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9afbafb9b7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39afbafb9b7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afbafb9b7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39afbafb9b7_3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afbafb9b7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9afbafb9b7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9b322255c3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9b32225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dce56654e_4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dce5665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b32225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39b322255c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9b322255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39b322255c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b322255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9b322255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b322255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9b32225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9b32225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9b32225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b322255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9b322255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4fe247f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g394fe247f2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94fe247f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g394fe247f2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4fe247f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g394fe247f2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4fe247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5" name="Google Shape;565;g394fe247f2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dce56654e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8dce56654e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94fe247f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94fe247f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4fe247f2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4fe247f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4fe247f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4fe247f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94fe247f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94fe247f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b9c98b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g39b9c98b7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9b9c98b7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9b9c98b7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9b9c98b7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9b9c98b7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9b9c98b7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9b9c98b7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b9c98b7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9b9c98b7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b9c98b7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9b9c98b7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dce56654e_4_19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8dce56654e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9b9c98b7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1" name="Google Shape;641;g39b9c98b76b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9b9c98b76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9b9c98b76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9b9c98b76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9b9c98b76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9b9c98b76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9b9c98b76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b9c98b76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9b9c98b76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b9c98b76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b9c98b76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951bf2eb37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951bf2e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951bf2eb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g3951bf2eb3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951bf2eb3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g3951bf2eb37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951bf2eb3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g3951bf2eb3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dce56654e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8dce56654e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51bf2eb3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8" name="Google Shape;708;g3951bf2eb37_1_11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ce56654e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38dce56654e_4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acd43e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acd43e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7" name="Google Shape;57;p1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5" name="Google Shape;95;p21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115" name="Google Shape;115;p2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5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6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3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2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1" name="Google Shape;181;p37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1" name="Google Shape;201;p4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2" name="Google Shape;202;p4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41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42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3" name="Google Shape;53;p13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138" name="Google Shape;138;p29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ndantan" TargetMode="External"/><Relationship Id="rId4" Type="http://schemas.openxmlformats.org/officeDocument/2006/relationships/image" Target="../media/image46.jpg"/><Relationship Id="rId5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hyperlink" Target="mailto:kyubin2892@gmail.com" TargetMode="External"/><Relationship Id="rId4" Type="http://schemas.openxmlformats.org/officeDocument/2006/relationships/hyperlink" Target="https://github.com/andanta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ctrTitle"/>
          </p:nvPr>
        </p:nvSpPr>
        <p:spPr>
          <a:xfrm>
            <a:off x="944626" y="684788"/>
            <a:ext cx="6222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ko" sz="2500">
                <a:solidFill>
                  <a:schemeClr val="dk1"/>
                </a:solidFill>
              </a:rPr>
              <a:t>Go로 밑바닥부터 맨 땅에 헤딩하며 만드는 P2P 블록체인 네트워크</a:t>
            </a:r>
            <a:endParaRPr/>
          </a:p>
        </p:txBody>
      </p:sp>
      <p:sp>
        <p:nvSpPr>
          <p:cNvPr id="227" name="Google Shape;227;p45"/>
          <p:cNvSpPr txBox="1"/>
          <p:nvPr>
            <p:ph idx="1" type="subTitle"/>
          </p:nvPr>
        </p:nvSpPr>
        <p:spPr>
          <a:xfrm>
            <a:off x="944625" y="2272950"/>
            <a:ext cx="44637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 sz="1900"/>
              <a:t>삽질과 교훈: Panic &amp; Deadlock 지옥에서 Actor Model로의 여정</a:t>
            </a:r>
            <a:endParaRPr sz="1900"/>
          </a:p>
        </p:txBody>
      </p:sp>
      <p:sp>
        <p:nvSpPr>
          <p:cNvPr id="228" name="Google Shape;228;p45"/>
          <p:cNvSpPr txBox="1"/>
          <p:nvPr>
            <p:ph idx="2" type="subTitle"/>
          </p:nvPr>
        </p:nvSpPr>
        <p:spPr>
          <a:xfrm>
            <a:off x="944626" y="3451988"/>
            <a:ext cx="845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ko"/>
              <a:t>전규빈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94108" y="299675"/>
            <a:ext cx="5880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95" name="Google Shape;295;p54" title="[Gopher] Actor Diagram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125"/>
            <a:ext cx="8839200" cy="34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4841313" y="397925"/>
            <a:ext cx="37011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main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"Hello, Gopher!"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"How are you?"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"Goodbye!"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report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601438" y="397925"/>
            <a:ext cx="4053300" cy="3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액터의 동작: 고루틴(Goroutine)으로 메시지 처리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받은 메시지를 처리하고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outgoing 채널로 결과를 보낸다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"처리 완료!"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액터와의 소통: 채널(MailBox)에 메시지를 보냄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55"/>
          <p:cNvSpPr txBox="1"/>
          <p:nvPr/>
        </p:nvSpPr>
        <p:spPr>
          <a:xfrm>
            <a:off x="4841475" y="3141425"/>
            <a:ext cx="37011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➜  go run 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actor.go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Hello, Gopher!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are you?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Goodbye!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모든 것은 연결에서부터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P2P 네트워크 구축기</a:t>
            </a:r>
            <a:endParaRPr sz="3500"/>
          </a:p>
        </p:txBody>
      </p:sp>
      <p:sp>
        <p:nvSpPr>
          <p:cNvPr id="308" name="Google Shape;308;p56"/>
          <p:cNvSpPr txBox="1"/>
          <p:nvPr/>
        </p:nvSpPr>
        <p:spPr>
          <a:xfrm>
            <a:off x="1478025" y="2748675"/>
            <a:ext cx="45450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그래서, 누구세요…?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어 뭐야? 너 아까 왔었잖아?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전문가에게 맡기세요.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새로운 연결 요청이 들어오면 어떻게 고유 신원을 확인할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상황: 중앙 서버 없이 IP 주소만 보고 서로 연결을 시도하는 P2P 네트워크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문제: 연결 정보 net.Conn은 진짜 신원이 아니다.</a:t>
            </a:r>
            <a:br>
              <a:rPr lang="ko" sz="1800"/>
            </a:br>
            <a:r>
              <a:rPr lang="ko" sz="1800"/>
              <a:t>1. 연결을 요청한 노드 입장에서는 상대방의 유일한 신원은 IP, Port</a:t>
            </a:r>
            <a:br>
              <a:rPr lang="ko" sz="1800"/>
            </a:br>
            <a:r>
              <a:rPr lang="ko" sz="1800"/>
              <a:t>2. 연결을 받는 노드는 상대방의 IP와 매번 바뀌는 임시 포트로 신원을 인식</a:t>
            </a:r>
            <a:endParaRPr sz="1800"/>
          </a:p>
        </p:txBody>
      </p:sp>
      <p:pic>
        <p:nvPicPr>
          <p:cNvPr id="314" name="Google Shape;3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  <p:pic>
        <p:nvPicPr>
          <p:cNvPr id="316" name="Google Shape;3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/>
        </p:nvSpPr>
        <p:spPr>
          <a:xfrm>
            <a:off x="189300" y="2973300"/>
            <a:ext cx="8765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 / 0x8aceba8f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</a:t>
            </a:r>
            <a:r>
              <a:rPr lang="ko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:56394</a:t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실제 고유 신원과는 다른 39.117.158.60</a:t>
            </a:r>
            <a:r>
              <a:rPr lang="ko" sz="1800">
                <a:solidFill>
                  <a:srgbClr val="F06292"/>
                </a:solidFill>
                <a:latin typeface="Lexend"/>
                <a:ea typeface="Lexend"/>
                <a:cs typeface="Lexend"/>
                <a:sym typeface="Lexend"/>
              </a:rPr>
              <a:t>:56394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이라는 잘못된 신원으로 인식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58"/>
          <p:cNvSpPr txBox="1"/>
          <p:nvPr/>
        </p:nvSpPr>
        <p:spPr>
          <a:xfrm>
            <a:off x="189300" y="800900"/>
            <a:ext cx="8765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 / 0x55c4d0f3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:21000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연결을 요청하는 입장에서는 상대방의 IP 주소와 Port 번호는 정상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3" name="Google Shape;323;p58"/>
          <p:cNvCxnSpPr/>
          <p:nvPr/>
        </p:nvCxnSpPr>
        <p:spPr>
          <a:xfrm flipH="1" rot="10800000">
            <a:off x="189300" y="2434450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/>
          <p:nvPr>
            <p:ph idx="1" type="body"/>
          </p:nvPr>
        </p:nvSpPr>
        <p:spPr>
          <a:xfrm>
            <a:off x="663775" y="1635000"/>
            <a:ext cx="82392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net.Conn을 기반으로 Peer를 등록하면, </a:t>
            </a:r>
            <a:br>
              <a:rPr lang="ko" sz="1800"/>
            </a:br>
            <a:r>
              <a:rPr lang="ko" sz="1800"/>
              <a:t>임시 Port가 사라진 이후에는 통신 불가 (</a:t>
            </a:r>
            <a:r>
              <a:rPr lang="ko" sz="1800"/>
              <a:t>syscall.ECONNREFUSED)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연결 직후, 지체 없이 서로 “신분증”을 교환한다.</a:t>
            </a:r>
            <a:br>
              <a:rPr lang="ko" sz="1800"/>
            </a:br>
            <a:r>
              <a:rPr lang="ko" sz="1800"/>
              <a:t>-&gt; 암호학적 ID 기반 Application 수준의 Handshake Protocol</a:t>
            </a:r>
            <a:endParaRPr sz="1800"/>
          </a:p>
        </p:txBody>
      </p:sp>
      <p:pic>
        <p:nvPicPr>
          <p:cNvPr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/>
        </p:nvSpPr>
        <p:spPr>
          <a:xfrm>
            <a:off x="4480050" y="861775"/>
            <a:ext cx="4119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(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readOnceHandshake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read, verify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send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select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case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time.Second):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errors.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"handshake-timeout"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60"/>
          <p:cNvSpPr txBox="1"/>
          <p:nvPr/>
        </p:nvSpPr>
        <p:spPr>
          <a:xfrm>
            <a:off x="544650" y="861775"/>
            <a:ext cx="3935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privKey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sign our message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register new peer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/>
        </p:nvSpPr>
        <p:spPr>
          <a:xfrm>
            <a:off x="222175" y="487875"/>
            <a:ext cx="87654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222175" y="2859775"/>
            <a:ext cx="8765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4" name="Google Shape;344;p61"/>
          <p:cNvCxnSpPr/>
          <p:nvPr/>
        </p:nvCxnSpPr>
        <p:spPr>
          <a:xfrm flipH="1" rot="10800000">
            <a:off x="222175" y="230518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idx="1" type="body"/>
          </p:nvPr>
        </p:nvSpPr>
        <p:spPr>
          <a:xfrm>
            <a:off x="663775" y="1639650"/>
            <a:ext cx="8239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서로 동시에</a:t>
            </a:r>
            <a:r>
              <a:rPr lang="ko" sz="1800"/>
              <a:t> 연결을 시도하면, 어떻게 중복 연결을 방지할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Node A와 B가 자신의 Peer 목록에 없는 서로를 동시에 연결 시도</a:t>
            </a:r>
            <a:br>
              <a:rPr lang="ko" sz="1800"/>
            </a:br>
            <a:r>
              <a:rPr lang="ko" sz="1800"/>
              <a:t>2. 결과적으로, Handshake는 양쪽 모두 성공하지만, 두 노드 사이에 두 개의 불필요한 중복 연결이 생겨 메세지 하나에 두 개의 전송이 생김</a:t>
            </a:r>
            <a:endParaRPr sz="1800"/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203150" y="418550"/>
            <a:ext cx="87654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8" name="Google Shape;358;p63"/>
          <p:cNvCxnSpPr/>
          <p:nvPr/>
        </p:nvCxnSpPr>
        <p:spPr>
          <a:xfrm flipH="1" rot="10800000">
            <a:off x="203150" y="2451188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63"/>
          <p:cNvSpPr txBox="1"/>
          <p:nvPr/>
        </p:nvSpPr>
        <p:spPr>
          <a:xfrm>
            <a:off x="203150" y="2795825"/>
            <a:ext cx="87654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/>
              <a:t>전규빈</a:t>
            </a:r>
            <a:endParaRPr/>
          </a:p>
        </p:txBody>
      </p:sp>
      <p:sp>
        <p:nvSpPr>
          <p:cNvPr id="234" name="Google Shape;234;p46"/>
          <p:cNvSpPr txBox="1"/>
          <p:nvPr>
            <p:ph idx="2" type="body"/>
          </p:nvPr>
        </p:nvSpPr>
        <p:spPr>
          <a:xfrm>
            <a:off x="4572000" y="3980656"/>
            <a:ext cx="2946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    </a:t>
            </a:r>
            <a:r>
              <a:rPr lang="ko" u="sng">
                <a:solidFill>
                  <a:schemeClr val="hlink"/>
                </a:solidFill>
                <a:hlinkClick r:id="rId3"/>
              </a:rPr>
              <a:t>github.com/andantan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5" name="Google Shape;235;p46"/>
          <p:cNvSpPr txBox="1"/>
          <p:nvPr>
            <p:ph idx="3" type="body"/>
          </p:nvPr>
        </p:nvSpPr>
        <p:spPr>
          <a:xfrm>
            <a:off x="4494100" y="1686256"/>
            <a:ext cx="4184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사용하는 언어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Golang(Favorite), Rust, 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블록체인 네트워크 및 코어 개발 활동 중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A65"/>
              </a:buClr>
              <a:buSzPts val="1300"/>
              <a:buChar char="•"/>
            </a:pPr>
            <a:r>
              <a:rPr lang="ko">
                <a:solidFill>
                  <a:srgbClr val="FF8A65"/>
                </a:solidFill>
              </a:rPr>
              <a:t>모듈형 블록체인 네트워크 (Go)</a:t>
            </a:r>
            <a:endParaRPr>
              <a:solidFill>
                <a:srgbClr val="FF8A65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블록체인 네트워크 DNS (Go, 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스마트컨트랙트 저수준 VM </a:t>
            </a:r>
            <a:r>
              <a:rPr lang="ko"/>
              <a:t>FFI </a:t>
            </a:r>
            <a:r>
              <a:rPr lang="ko"/>
              <a:t>Library (Rust)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단일 노드 블록체인 기반 투개표 서비스 (GO, TS)</a:t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2211919" y="2128313"/>
            <a:ext cx="2225100" cy="2225100"/>
          </a:xfrm>
          <a:prstGeom prst="rect">
            <a:avLst/>
          </a:prstGeom>
          <a:solidFill>
            <a:srgbClr val="A8B2B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6" title="프로필 사진.jpg"/>
          <p:cNvPicPr preferRelativeResize="0"/>
          <p:nvPr/>
        </p:nvPicPr>
        <p:blipFill rotWithShape="1">
          <a:blip r:embed="rId4">
            <a:alphaModFix/>
          </a:blip>
          <a:srcRect b="1569" l="0" r="0" t="1569"/>
          <a:stretch/>
        </p:blipFill>
        <p:spPr>
          <a:xfrm>
            <a:off x="2011613" y="1992319"/>
            <a:ext cx="2295236" cy="2223101"/>
          </a:xfrm>
          <a:custGeom>
            <a:rect b="b" l="l" r="r" t="t"/>
            <a:pathLst>
              <a:path extrusionOk="0" h="3131128" w="3232727">
                <a:moveTo>
                  <a:pt x="0" y="0"/>
                </a:moveTo>
                <a:lnTo>
                  <a:pt x="3232727" y="0"/>
                </a:lnTo>
                <a:lnTo>
                  <a:pt x="3232727" y="3131128"/>
                </a:lnTo>
                <a:lnTo>
                  <a:pt x="0" y="31311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46"/>
          <p:cNvSpPr txBox="1"/>
          <p:nvPr>
            <p:ph type="ctrTitle"/>
          </p:nvPr>
        </p:nvSpPr>
        <p:spPr>
          <a:xfrm>
            <a:off x="539309" y="658088"/>
            <a:ext cx="358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lang="ko">
                <a:solidFill>
                  <a:schemeClr val="dk1"/>
                </a:solidFill>
              </a:rPr>
              <a:t>Speaker</a:t>
            </a:r>
            <a:endParaRPr/>
          </a:p>
        </p:txBody>
      </p:sp>
      <p:pic>
        <p:nvPicPr>
          <p:cNvPr id="239" name="Google Shape;239;p46" title="git.jpg"/>
          <p:cNvPicPr preferRelativeResize="0"/>
          <p:nvPr/>
        </p:nvPicPr>
        <p:blipFill rotWithShape="1">
          <a:blip r:embed="rId5">
            <a:alphaModFix/>
          </a:blip>
          <a:srcRect b="0" l="14749" r="14608" t="0"/>
          <a:stretch/>
        </p:blipFill>
        <p:spPr>
          <a:xfrm>
            <a:off x="4572010" y="4038279"/>
            <a:ext cx="260125" cy="21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블록체인 네트워크 연결 충돌(Tie) 발생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Mutex, Actor 모델로는 해결할 수 없는, 네트워크 수준의 Race condition</a:t>
            </a:r>
            <a:endParaRPr sz="18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결정론적인 규칙 ‘Tie-Breaking’ 강제화</a:t>
            </a:r>
            <a:br>
              <a:rPr lang="ko" sz="1800"/>
            </a:br>
            <a:r>
              <a:rPr lang="ko" sz="1800"/>
              <a:t>-&gt; </a:t>
            </a:r>
            <a:r>
              <a:rPr lang="ko" sz="1800">
                <a:solidFill>
                  <a:srgbClr val="F06292"/>
                </a:solidFill>
              </a:rPr>
              <a:t>“ID 값이 더 큰 노드의 연결을 유지한다.”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2033700" y="640925"/>
            <a:ext cx="50766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pre-process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PutIfNotExist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tie detected</a:t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isLargerId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isLargerId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Not disconnect Peer But disconnect Conn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...\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65"/>
          <p:cNvSpPr/>
          <p:nvPr/>
        </p:nvSpPr>
        <p:spPr>
          <a:xfrm>
            <a:off x="2590550" y="2698062"/>
            <a:ext cx="4248600" cy="9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66"/>
          <p:cNvCxnSpPr/>
          <p:nvPr/>
        </p:nvCxnSpPr>
        <p:spPr>
          <a:xfrm flipH="1" rot="10800000">
            <a:off x="179475" y="254462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66"/>
          <p:cNvSpPr txBox="1"/>
          <p:nvPr/>
        </p:nvSpPr>
        <p:spPr>
          <a:xfrm>
            <a:off x="218775" y="267000"/>
            <a:ext cx="8726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connection closed"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Id는 Node_B가 더 크므로, Node_A의 outbound connection이 tie-breaking 대상</a:t>
            </a:r>
            <a:endParaRPr sz="15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>
            <a:off x="199125" y="2565025"/>
            <a:ext cx="87654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dropping inbound"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ID가 더 큰 Node_B는 Node_A로부터 시작된 inbound connection을 drop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문제: 실시간으로 연결되고 끊어지며 메시지를 보내는 </a:t>
            </a:r>
            <a:r>
              <a:rPr lang="ko" sz="1800">
                <a:solidFill>
                  <a:schemeClr val="dk1"/>
                </a:solidFill>
              </a:rPr>
              <a:t>수십 개의 Peer들을 어떻게 관리할 것인가?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상황: 직접 제어하여 Mutex 지옥과 Panic이 발생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2735700" y="940550"/>
            <a:ext cx="39744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delPeerCh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tie-breaking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해결: Actor라는 전문가에게 위임</a:t>
            </a:r>
            <a:br>
              <a:rPr lang="ko" sz="1800"/>
            </a:br>
            <a:r>
              <a:rPr lang="ko" sz="1800"/>
              <a:t>1. 모든 연결마다 전담 Peer-Actor를 생성</a:t>
            </a:r>
            <a:br>
              <a:rPr lang="ko" sz="1800"/>
            </a:br>
            <a:r>
              <a:rPr lang="ko" sz="1800"/>
              <a:t>2. Node-Actor는 Peer-Actor들을 총괄 지휘하는 Coordinator 역할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8" name="Google Shape;3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>
            <p:ph type="ctrTitle"/>
          </p:nvPr>
        </p:nvSpPr>
        <p:spPr>
          <a:xfrm>
            <a:off x="569925" y="441425"/>
            <a:ext cx="7204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Connect</a:t>
            </a:r>
            <a:endParaRPr/>
          </a:p>
        </p:txBody>
      </p:sp>
      <p:sp>
        <p:nvSpPr>
          <p:cNvPr id="405" name="Google Shape;405;p70"/>
          <p:cNvSpPr txBox="1"/>
          <p:nvPr/>
        </p:nvSpPr>
        <p:spPr>
          <a:xfrm>
            <a:off x="1121800" y="1116550"/>
            <a:ext cx="577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Make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Connect, Make mailbox, outgoing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6" name="Google Shape;406;p70" title="[Gopher] Peer-Node Actor Mak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275" y="1840025"/>
            <a:ext cx="6802649" cy="2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ctrTitle"/>
          </p:nvPr>
        </p:nvSpPr>
        <p:spPr>
          <a:xfrm>
            <a:off x="569925" y="441425"/>
            <a:ext cx="66240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Read</a:t>
            </a:r>
            <a:endParaRPr/>
          </a:p>
        </p:txBody>
      </p:sp>
      <p:pic>
        <p:nvPicPr>
          <p:cNvPr id="412" name="Google Shape;412;p71" title="[Gopher] Peer-Node Actor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00" y="1968199"/>
            <a:ext cx="7324723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1"/>
          <p:cNvSpPr txBox="1"/>
          <p:nvPr/>
        </p:nvSpPr>
        <p:spPr>
          <a:xfrm>
            <a:off x="1113800" y="1164637"/>
            <a:ext cx="5482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Read &amp; Decode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Actor-Node: Outgoing message to Coordinator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ctrTitle"/>
          </p:nvPr>
        </p:nvSpPr>
        <p:spPr>
          <a:xfrm>
            <a:off x="569925" y="441425"/>
            <a:ext cx="6559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Write</a:t>
            </a:r>
            <a:endParaRPr/>
          </a:p>
        </p:txBody>
      </p:sp>
      <p:sp>
        <p:nvSpPr>
          <p:cNvPr id="419" name="Google Shape;419;p72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Cue peer actors when incomes msg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Encode &amp; Write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0" name="Google Shape;420;p72" title="[Gopher] Peer-Node Actor Writ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25" y="1877000"/>
            <a:ext cx="7971624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/>
          <p:nvPr>
            <p:ph type="ctrTitle"/>
          </p:nvPr>
        </p:nvSpPr>
        <p:spPr>
          <a:xfrm>
            <a:off x="569925" y="441425"/>
            <a:ext cx="74787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Peer &amp; Node: Disconnect</a:t>
            </a:r>
            <a:endParaRPr/>
          </a:p>
        </p:txBody>
      </p:sp>
      <p:sp>
        <p:nvSpPr>
          <p:cNvPr id="426" name="Google Shape;426;p73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Send Poison to kill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Disconnect &amp; Clean-up resources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7" name="Google Shape;427;p73" title="[Gopher] Peer-Node Actor Kill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37" y="1785750"/>
            <a:ext cx="7178027" cy="27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ctrTitle"/>
          </p:nvPr>
        </p:nvSpPr>
        <p:spPr>
          <a:xfrm>
            <a:off x="663875" y="291625"/>
            <a:ext cx="154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3500"/>
              <a:t>Index</a:t>
            </a:r>
            <a:endParaRPr sz="3500"/>
          </a:p>
        </p:txBody>
      </p:sp>
      <p:sp>
        <p:nvSpPr>
          <p:cNvPr id="245" name="Google Shape;245;p47"/>
          <p:cNvSpPr txBox="1"/>
          <p:nvPr/>
        </p:nvSpPr>
        <p:spPr>
          <a:xfrm>
            <a:off x="663875" y="1069550"/>
            <a:ext cx="82473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Intro </a:t>
            </a:r>
            <a:r>
              <a:rPr lang="ko" sz="1800">
                <a:latin typeface="Lexend"/>
                <a:ea typeface="Lexend"/>
                <a:cs typeface="Lexend"/>
                <a:sym typeface="Lexend"/>
              </a:rPr>
              <a:t>- Blockchain network in Golang &amp; </a:t>
            </a: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모든 것은 연결에서부터 - P2P 네트워크 구축기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살아있는 네트워크 - 동적 피어 관리의 정복기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갈라지거나 합의하거나 - 체인 관리의 적용기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마무리 - 맨땅에 헤딩하며 배운 것들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1108525" y="531225"/>
            <a:ext cx="2763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TcpPeer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  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74"/>
          <p:cNvSpPr txBox="1"/>
          <p:nvPr/>
        </p:nvSpPr>
        <p:spPr>
          <a:xfrm>
            <a:off x="4189225" y="531225"/>
            <a:ext cx="45000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fast-failed check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default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msgBuf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read msg from peer.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msgRaw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msgBuf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cancellable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msgRaw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to node-actor mailbox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/>
        </p:nvSpPr>
        <p:spPr>
          <a:xfrm>
            <a:off x="452263" y="362625"/>
            <a:ext cx="39516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privKey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crypto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PrivateKey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our id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any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true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listener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75"/>
          <p:cNvSpPr txBox="1"/>
          <p:nvPr/>
        </p:nvSpPr>
        <p:spPr>
          <a:xfrm>
            <a:off x="4643813" y="362625"/>
            <a:ext cx="40530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 handshake process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Start child actor (Actor-Peer)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Listen for messages from the new PeerActor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forwardMessages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살아있는 네트워크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동적 피어 관리의 정복기</a:t>
            </a:r>
            <a:endParaRPr sz="3500"/>
          </a:p>
        </p:txBody>
      </p:sp>
      <p:sp>
        <p:nvSpPr>
          <p:cNvPr id="445" name="Google Shape;445;p76"/>
          <p:cNvSpPr txBox="1"/>
          <p:nvPr/>
        </p:nvSpPr>
        <p:spPr>
          <a:xfrm>
            <a:off x="1478025" y="2942050"/>
            <a:ext cx="4545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그들만의 리그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전화받어!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그들만의 리그</a:t>
            </a:r>
            <a:endParaRPr/>
          </a:p>
        </p:txBody>
      </p:sp>
      <p:pic>
        <p:nvPicPr>
          <p:cNvPr id="452" name="Google Shape;45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220700"/>
            <a:ext cx="2974550" cy="1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네트워크 정체(Stagnation) 극복하기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노드의 부하 방지를 위한 설정되어있는 MaxPeers limit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</a:t>
            </a:r>
            <a:r>
              <a:rPr lang="ko" sz="1800"/>
              <a:t>연결 독점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네트워크 정체</a:t>
            </a:r>
            <a:br>
              <a:rPr lang="ko" sz="1800"/>
            </a:br>
            <a:r>
              <a:rPr lang="ko" sz="1800"/>
              <a:t>3. 중앙화 위험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그들만의 리그</a:t>
            </a:r>
            <a:endParaRPr/>
          </a:p>
        </p:txBody>
      </p:sp>
      <p:pic>
        <p:nvPicPr>
          <p:cNvPr id="460" name="Google Shape;46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220700"/>
            <a:ext cx="2974550" cy="1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해결: ‘Peer-Churning’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주기적인 Peer 교체 규칙으로 새로운 Node가 진입할 ‘빈자리’ 확보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MaxPeers - 1 에 도달한 경우 Outbound 연결 금지. Inbound 연결 허용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“스스로 자리를 만들고, 마지막 한 자리는 남겨둔다.”</a:t>
            </a:r>
            <a:endParaRPr sz="1800">
              <a:solidFill>
                <a:srgbClr val="45818E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9"/>
          <p:cNvSpPr txBox="1"/>
          <p:nvPr/>
        </p:nvSpPr>
        <p:spPr>
          <a:xfrm>
            <a:off x="2911650" y="197825"/>
            <a:ext cx="3320700" cy="4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connectionManageLoop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ticker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else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NodeActionDisconnect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Disc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onnectCase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RandomCase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0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전화받어!</a:t>
            </a:r>
            <a:endParaRPr/>
          </a:p>
        </p:txBody>
      </p:sp>
      <p:sp>
        <p:nvSpPr>
          <p:cNvPr id="473" name="Google Shape;473;p80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살아있는 Node를 어떻게 찾을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신규 Node: 누구에게 연락?</a:t>
            </a:r>
            <a:br>
              <a:rPr lang="ko" sz="1800"/>
            </a:br>
            <a:r>
              <a:rPr lang="ko" sz="1800"/>
              <a:t>2. 기존 Node: Offline Peer에게 계속해서 연결을 시도하는 낭비 발생생</a:t>
            </a:r>
            <a:endParaRPr sz="1800"/>
          </a:p>
        </p:txBody>
      </p:sp>
      <p:pic>
        <p:nvPicPr>
          <p:cNvPr id="474" name="Google Shape;474;p80" title="[Gopher] Off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174" y="250538"/>
            <a:ext cx="1981270" cy="1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전화받어!</a:t>
            </a:r>
            <a:endParaRPr/>
          </a:p>
        </p:txBody>
      </p:sp>
      <p:sp>
        <p:nvSpPr>
          <p:cNvPr id="481" name="Google Shape;481;p81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해결: 살아있는 전화번호부 (DNS + HeartBeat)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Node Online/Offline 또는 Peer Connect/Disconnect 발생 시에 DNS 업데이트트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82" name="Google Shape;482;p81" title="[Gopher] Off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174" y="250538"/>
            <a:ext cx="1981270" cy="1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2"/>
          <p:cNvSpPr txBox="1"/>
          <p:nvPr/>
        </p:nvSpPr>
        <p:spPr>
          <a:xfrm>
            <a:off x="547825" y="218125"/>
            <a:ext cx="3651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PeerInfo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Address  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`json:"address"`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NetAddr  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`json:"net_addr"`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Connections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uint8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`json:"connections"`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MaxConnections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uint8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`json:"max_connections"`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IsValidator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 `json:"is_validator"`</a:t>
            </a:r>
            <a:endParaRPr sz="9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PeerProvider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Register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DiscoverPeers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GetValidators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Heartbeat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Deregister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82"/>
          <p:cNvSpPr txBox="1"/>
          <p:nvPr/>
        </p:nvSpPr>
        <p:spPr>
          <a:xfrm>
            <a:off x="4505225" y="218125"/>
            <a:ext cx="4198200" cy="4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connectionManageLoop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else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peerCandidates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PeerProvider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filter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make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find best peer...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filter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NodeActionConnect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ConnectType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SelectCase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NetAddr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3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갈라지거나 합의하거나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체인 관리의 적용기</a:t>
            </a:r>
            <a:endParaRPr sz="3500"/>
          </a:p>
        </p:txBody>
      </p:sp>
      <p:sp>
        <p:nvSpPr>
          <p:cNvPr id="494" name="Google Shape;494;p83"/>
          <p:cNvSpPr txBox="1"/>
          <p:nvPr/>
        </p:nvSpPr>
        <p:spPr>
          <a:xfrm>
            <a:off x="1478025" y="2571750"/>
            <a:ext cx="45450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거기 지금 몇 시야?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두개의 진실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만장일치가 가능할까?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●"/>
            </a:pPr>
            <a:r>
              <a:rPr lang="ko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리더가 이상한데?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1478025" y="1358600"/>
            <a:ext cx="1813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/>
              <a:t>Intro</a:t>
            </a:r>
            <a:endParaRPr/>
          </a:p>
        </p:txBody>
      </p:sp>
      <p:sp>
        <p:nvSpPr>
          <p:cNvPr id="251" name="Google Shape;251;p48"/>
          <p:cNvSpPr txBox="1"/>
          <p:nvPr/>
        </p:nvSpPr>
        <p:spPr>
          <a:xfrm>
            <a:off x="1478025" y="2742250"/>
            <a:ext cx="4482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Blockchain network in Golang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뒤처진 Node를 ‘현재’로 데려오기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뒤처지는 것은 자연스러운 일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Server의 과부화</a:t>
            </a:r>
            <a:br>
              <a:rPr lang="ko" sz="1800"/>
            </a:br>
            <a:r>
              <a:rPr lang="ko" sz="1800"/>
              <a:t>2. 누락된 블록 파악이 어려움</a:t>
            </a:r>
            <a:br>
              <a:rPr lang="ko" sz="1800"/>
            </a:br>
            <a:r>
              <a:rPr lang="ko" sz="1800"/>
              <a:t>3. 동기화 중 메세지 처리</a:t>
            </a:r>
            <a:endParaRPr sz="1800"/>
          </a:p>
        </p:txBody>
      </p:sp>
      <p:pic>
        <p:nvPicPr>
          <p:cNvPr id="502" name="Google Shape;50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5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509" name="Google Shape;509;p85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동기화 전문가, ‘Synchronizer Actor’</a:t>
            </a:r>
            <a:br>
              <a:rPr lang="ko" sz="1800"/>
            </a:br>
            <a:r>
              <a:rPr lang="ko" sz="1800"/>
              <a:t>-&gt; 메인 서버는 실시간 메시지 처리에만 집중</a:t>
            </a:r>
            <a:br>
              <a:rPr lang="ko" sz="1800"/>
            </a:br>
            <a:r>
              <a:rPr lang="ko" sz="1800"/>
              <a:t>-&gt; Req, Res 두 부류로 나누어 Status, Blocks, Headers 타입으로 세부화</a:t>
            </a:r>
            <a:endParaRPr sz="1800"/>
          </a:p>
        </p:txBody>
      </p:sp>
      <p:pic>
        <p:nvPicPr>
          <p:cNvPr id="510" name="Google Shape;51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6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516" name="Google Shape;516;p86" title="Synchronizer Actor Sync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0" y="821750"/>
            <a:ext cx="8038876" cy="38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7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Detect lag request status.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87"/>
          <p:cNvSpPr txBox="1"/>
          <p:nvPr/>
        </p:nvSpPr>
        <p:spPr>
          <a:xfrm>
            <a:off x="662650" y="865950"/>
            <a:ext cx="4111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ErrFutureBlock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3" name="Google Shape;523;p87"/>
          <p:cNvSpPr txBox="1"/>
          <p:nvPr/>
        </p:nvSpPr>
        <p:spPr>
          <a:xfrm>
            <a:off x="4980350" y="865950"/>
            <a:ext cx="35010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BroadcastMessage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Find best peer,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88"/>
          <p:cNvSpPr txBox="1"/>
          <p:nvPr/>
        </p:nvSpPr>
        <p:spPr>
          <a:xfrm>
            <a:off x="567238" y="1036950"/>
            <a:ext cx="3775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88"/>
          <p:cNvSpPr txBox="1"/>
          <p:nvPr/>
        </p:nvSpPr>
        <p:spPr>
          <a:xfrm>
            <a:off x="4506963" y="1036950"/>
            <a:ext cx="4069800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findBestPeer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9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Dispatch received blocks to chain actor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6" name="Google Shape;536;p89"/>
          <p:cNvSpPr txBox="1"/>
          <p:nvPr/>
        </p:nvSpPr>
        <p:spPr>
          <a:xfrm>
            <a:off x="675650" y="695700"/>
            <a:ext cx="42801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rbm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7" name="Google Shape;537;p89"/>
          <p:cNvSpPr txBox="1"/>
          <p:nvPr/>
        </p:nvSpPr>
        <p:spPr>
          <a:xfrm>
            <a:off x="675650" y="3036475"/>
            <a:ext cx="7699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future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received_height=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chain lagging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0xaad4dae8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0x88a2ef29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0xaa127c98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0x254e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0xbced2ced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0x06f1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0x69de1112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0x19b0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0xa29c1a9d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0x00fc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0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44" name="Google Shape;544;p90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분기(Fork)와 재조정(Re-org)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탈중앙 P2P 블록체인 네트워크의 가장 본질적인 현상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</a:t>
            </a:r>
            <a:r>
              <a:rPr lang="ko" sz="1800"/>
              <a:t>블록 제안자가 </a:t>
            </a:r>
            <a:r>
              <a:rPr lang="ko" sz="1800"/>
              <a:t>한 명이어도, 여러 이유로 체인 분기가 발생함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두 갈래의 체인이 네트워크에 존재하게됨</a:t>
            </a:r>
            <a:endParaRPr sz="1600"/>
          </a:p>
        </p:txBody>
      </p:sp>
      <p:pic>
        <p:nvPicPr>
          <p:cNvPr id="545" name="Google Shape;54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52" name="Google Shape;552;p91"/>
          <p:cNvSpPr txBox="1"/>
          <p:nvPr>
            <p:ph idx="1" type="body"/>
          </p:nvPr>
        </p:nvSpPr>
        <p:spPr>
          <a:xfrm>
            <a:off x="674825" y="3941325"/>
            <a:ext cx="8223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“모든 분기된 체인은 유효한 체인이지만, 하나의 체인만 선택되어야한다.”</a:t>
            </a:r>
            <a:endParaRPr sz="1800"/>
          </a:p>
        </p:txBody>
      </p:sp>
      <p:pic>
        <p:nvPicPr>
          <p:cNvPr id="553" name="Google Shape;55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91" title="Chain fork 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25" y="1853350"/>
            <a:ext cx="6552307" cy="2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9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61" name="Google Shape;56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2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5818E"/>
                </a:solidFill>
              </a:rPr>
              <a:t>“분기를 막는 것은 불가능하다.”</a:t>
            </a:r>
            <a:endParaRPr sz="18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818E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‘가장 긴 체인’이 언제나 진실</a:t>
            </a:r>
            <a:br>
              <a:rPr lang="ko" sz="1800"/>
            </a:br>
            <a:r>
              <a:rPr lang="ko" sz="1800"/>
              <a:t>-&gt; 더 길고 유효한 체인을 발견하면, 기존의 체인을 버리고 긴 체인으로 재구성한다.</a:t>
            </a:r>
            <a:endParaRPr sz="16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93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69" name="Google Shape;56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3" title="스크린샷 2025-10-21 0003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75" y="1756725"/>
            <a:ext cx="6791824" cy="27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63775" y="1609700"/>
            <a:ext cx="8239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800"/>
              <a:t>탈중앙화된 블록체인 네트워크는 동시성 문제의 집합체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새로운 연결을 만들고 해제하며 (Node, Peer)</a:t>
            </a:r>
            <a:endParaRPr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동시에 메시지를 주고받고 (Gossip, Broadcast)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동일한 상태를 공유하며 (Synchronize)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하나의 진실에 합의한다 (Consensus)</a:t>
            </a:r>
            <a:endParaRPr sz="1800"/>
          </a:p>
        </p:txBody>
      </p:sp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9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4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576" name="Google Shape;576;p94" title="Synchronizer Actor Fork Resolv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5" y="821750"/>
            <a:ext cx="8285527" cy="3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5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Detect fork, request headers.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95"/>
          <p:cNvSpPr txBox="1"/>
          <p:nvPr/>
        </p:nvSpPr>
        <p:spPr>
          <a:xfrm>
            <a:off x="896100" y="849700"/>
            <a:ext cx="42810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ErrUnknownParent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3" name="Google Shape;583;p95"/>
          <p:cNvSpPr txBox="1"/>
          <p:nvPr/>
        </p:nvSpPr>
        <p:spPr>
          <a:xfrm>
            <a:off x="5177100" y="849700"/>
            <a:ext cx="30708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6"/>
          <p:cNvSpPr txBox="1"/>
          <p:nvPr/>
        </p:nvSpPr>
        <p:spPr>
          <a:xfrm>
            <a:off x="218975" y="237675"/>
            <a:ext cx="7770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Find fork point,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96"/>
          <p:cNvSpPr txBox="1"/>
          <p:nvPr/>
        </p:nvSpPr>
        <p:spPr>
          <a:xfrm>
            <a:off x="609600" y="795550"/>
            <a:ext cx="3790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0" name="Google Shape;590;p96"/>
          <p:cNvSpPr txBox="1"/>
          <p:nvPr/>
        </p:nvSpPr>
        <p:spPr>
          <a:xfrm>
            <a:off x="4400400" y="795550"/>
            <a:ext cx="41340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sort headers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PrevBlockHash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forkPoint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break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ChainActionRollback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// rollback chain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7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Rollback and apply new blocks.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97"/>
          <p:cNvSpPr txBox="1"/>
          <p:nvPr/>
        </p:nvSpPr>
        <p:spPr>
          <a:xfrm>
            <a:off x="684000" y="660175"/>
            <a:ext cx="4935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97"/>
          <p:cNvSpPr txBox="1"/>
          <p:nvPr/>
        </p:nvSpPr>
        <p:spPr>
          <a:xfrm>
            <a:off x="684000" y="2942025"/>
            <a:ext cx="7776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unknown parent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fork detected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headers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"fork point detected"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forked-height=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"rolling back chain"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from=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to=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0xdd1088fc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0x080e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0x53cb1be6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0x1b3a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0x081b712f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0x1b9c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0x7d63ecda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0x06aa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0x294ddead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0x08b0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만장일치가 가능할까?</a:t>
            </a:r>
            <a:endParaRPr/>
          </a:p>
        </p:txBody>
      </p:sp>
      <p:sp>
        <p:nvSpPr>
          <p:cNvPr id="604" name="Google Shape;604;p9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PBFT </a:t>
            </a:r>
            <a:r>
              <a:rPr lang="ko" sz="1800"/>
              <a:t>합의 알고리즘 적용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Hard-fork를 원천적으로 방지하고, ⅔ 이상의 정직한 Valiator 동의 확보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합의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Pre-Prepare(제안): “내가 블록을 만들었어. 어때보여?”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Prepare(1차 투표, ⅔+): “괜찮은데? 다른 애들 의견 들어보자”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Commit(최종 확정, ⅔+): “다들 동의했으니 이걸로 결정하자”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05" name="Google Shape;60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0" y="194975"/>
            <a:ext cx="1336800" cy="1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9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pic>
        <p:nvPicPr>
          <p:cNvPr id="611" name="Google Shape;611;p99" title="ConsensusEngine Actor Consensus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50" y="820350"/>
            <a:ext cx="8317076" cy="38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Receive Pre-Prepare, broadcast Prepare.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100"/>
          <p:cNvSpPr txBox="1"/>
          <p:nvPr/>
        </p:nvSpPr>
        <p:spPr>
          <a:xfrm>
            <a:off x="1036475" y="1255475"/>
            <a:ext cx="2434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1: Pre-Prepare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&lt;PRE-PREPARE,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n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block.Block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8" name="Google Shape;618;p100"/>
          <p:cNvSpPr txBox="1"/>
          <p:nvPr/>
        </p:nvSpPr>
        <p:spPr>
          <a:xfrm>
            <a:off x="3907500" y="1255475"/>
            <a:ext cx="42000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e.block = ppm.Block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1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Prepare Votes, broadcast Commit.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101"/>
          <p:cNvSpPr txBox="1"/>
          <p:nvPr/>
        </p:nvSpPr>
        <p:spPr>
          <a:xfrm>
            <a:off x="919850" y="10018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2: Prepare-Vote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101"/>
          <p:cNvSpPr txBox="1"/>
          <p:nvPr/>
        </p:nvSpPr>
        <p:spPr>
          <a:xfrm>
            <a:off x="3811150" y="1001850"/>
            <a:ext cx="44130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2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Commit votes, seal and finalize block.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1" name="Google Shape;631;p102"/>
          <p:cNvSpPr txBox="1"/>
          <p:nvPr/>
        </p:nvSpPr>
        <p:spPr>
          <a:xfrm>
            <a:off x="1170863" y="9257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3: Commit-Vote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&lt;COMMIT,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PbftCommitMessage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2" name="Google Shape;632;p102"/>
          <p:cNvSpPr txBox="1"/>
          <p:nvPr/>
        </p:nvSpPr>
        <p:spPr>
          <a:xfrm>
            <a:off x="4138238" y="925750"/>
            <a:ext cx="3834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cm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finalize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3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8" name="Google Shape;638;p103"/>
          <p:cNvSpPr txBox="1"/>
          <p:nvPr/>
        </p:nvSpPr>
        <p:spPr>
          <a:xfrm>
            <a:off x="441325" y="838700"/>
            <a:ext cx="83493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Proposal (Pre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Prepare)  →  Prepare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Seal &amp; Finalize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↓                          ↓                          ↓                         ↓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Pre-prepared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→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Prepared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Committed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Finalized</a:t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unit=Server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proposal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consensus engine"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state=Idle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0x9d7ccf3a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state=PrePrepared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0x8564766e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0x2536739a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state=Prepared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0x4ff64aeb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0x43db764b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state=Comitted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"block committed and sealed"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0xb01bd3f6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0x05f3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"finalized consensus"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state=Finalized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/>
        </p:nvSpPr>
        <p:spPr>
          <a:xfrm>
            <a:off x="3702950" y="287040"/>
            <a:ext cx="4849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close of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29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github.com/bc-mod-network/network.(Peer).Close(...)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send on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125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bc-mod-network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.(Peer)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.Send(...)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50" title="[Gopher] 패닉.png"/>
          <p:cNvPicPr preferRelativeResize="0"/>
          <p:nvPr/>
        </p:nvPicPr>
        <p:blipFill rotWithShape="1">
          <a:blip r:embed="rId3">
            <a:alphaModFix/>
          </a:blip>
          <a:srcRect b="10847" l="0" r="0" t="7652"/>
          <a:stretch/>
        </p:blipFill>
        <p:spPr>
          <a:xfrm>
            <a:off x="974125" y="598560"/>
            <a:ext cx="1836025" cy="14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0"/>
          <p:cNvCxnSpPr/>
          <p:nvPr/>
        </p:nvCxnSpPr>
        <p:spPr>
          <a:xfrm flipH="1" rot="10800000">
            <a:off x="456550" y="2333415"/>
            <a:ext cx="8151600" cy="3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50"/>
          <p:cNvSpPr txBox="1"/>
          <p:nvPr/>
        </p:nvSpPr>
        <p:spPr>
          <a:xfrm>
            <a:off x="3702950" y="2495865"/>
            <a:ext cx="4773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WARNING: DATA RACE</a:t>
            </a:r>
            <a:endParaRPr sz="1000" u="sng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goroutine 54: close(channel)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54: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runtime.closechan()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(ConsensusEngine).StopEngine()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goroutine 762: channel &lt;- message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Previous read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762: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runtime.chansend()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HandleMessage()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7" name="Google Shape;267;p50" title="[Gopher] DATA RACE BLACK BACKGROUND.png"/>
          <p:cNvPicPr preferRelativeResize="0"/>
          <p:nvPr/>
        </p:nvPicPr>
        <p:blipFill rotWithShape="1">
          <a:blip r:embed="rId4">
            <a:alphaModFix/>
          </a:blip>
          <a:srcRect b="13267" l="10784" r="9743" t="15970"/>
          <a:stretch/>
        </p:blipFill>
        <p:spPr>
          <a:xfrm>
            <a:off x="974125" y="3006475"/>
            <a:ext cx="1836024" cy="16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 txBox="1"/>
          <p:nvPr/>
        </p:nvSpPr>
        <p:spPr>
          <a:xfrm>
            <a:off x="1510586" y="253625"/>
            <a:ext cx="81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runtime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1461025" y="2697075"/>
            <a:ext cx="1064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test -race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리더가 이상한데?</a:t>
            </a:r>
            <a:endParaRPr/>
          </a:p>
        </p:txBody>
      </p:sp>
      <p:sp>
        <p:nvSpPr>
          <p:cNvPr id="645" name="Google Shape;645;p104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목표: 리더의 배신(비잔틴 장애)에 대응하기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리더 교체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View-Change(리더 교체 제안, </a:t>
            </a:r>
            <a:r>
              <a:rPr lang="ko" sz="1800">
                <a:solidFill>
                  <a:schemeClr val="dk1"/>
                </a:solidFill>
              </a:rPr>
              <a:t>⅔+</a:t>
            </a:r>
            <a:r>
              <a:rPr lang="ko" sz="1800">
                <a:solidFill>
                  <a:schemeClr val="dk1"/>
                </a:solidFill>
              </a:rPr>
              <a:t>): “리더가 이상하다? 너네도 그래?”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NewView(리더 선출): “이번에는 내가 리더야. 다시 시작하자”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합의 프로세스 재시작 . . 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46" name="Google Shape;646;p104" title="f041ab86-babc-4bc5-85e0-9c6dcde2b13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825" y="144376"/>
            <a:ext cx="1442276" cy="144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pic>
        <p:nvPicPr>
          <p:cNvPr id="652" name="Google Shape;652;p105" title="ConsensusEngine Actor ViewChang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2" y="868925"/>
            <a:ext cx="8038077" cy="384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6"/>
          <p:cNvSpPr txBox="1"/>
          <p:nvPr/>
        </p:nvSpPr>
        <p:spPr>
          <a:xfrm>
            <a:off x="218975" y="237675"/>
            <a:ext cx="7623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Detect failure, propose view change.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8" name="Google Shape;658;p106"/>
          <p:cNvSpPr txBox="1"/>
          <p:nvPr/>
        </p:nvSpPr>
        <p:spPr>
          <a:xfrm>
            <a:off x="825975" y="1359400"/>
            <a:ext cx="34644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timer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viewChangeTimeout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startViewChange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9" name="Google Shape;659;p106"/>
          <p:cNvSpPr txBox="1"/>
          <p:nvPr/>
        </p:nvSpPr>
        <p:spPr>
          <a:xfrm>
            <a:off x="4498425" y="1359400"/>
            <a:ext cx="38196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startViewChange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newView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vcm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7"/>
          <p:cNvSpPr txBox="1"/>
          <p:nvPr/>
        </p:nvSpPr>
        <p:spPr>
          <a:xfrm>
            <a:off x="218975" y="237675"/>
            <a:ext cx="8064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Confirm ⅔+ votes, announce new view.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5" name="Google Shape;665;p107"/>
          <p:cNvSpPr txBox="1"/>
          <p:nvPr/>
        </p:nvSpPr>
        <p:spPr>
          <a:xfrm>
            <a:off x="699150" y="1055075"/>
            <a:ext cx="34341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&lt;View-Change, v+1, n, d, P, C&gt;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PbftViewChangeMessage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new_view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v+1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repeated PbftPrepareMessage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repeated PbftCommitMessage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7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C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6" name="Google Shape;666;p107"/>
          <p:cNvSpPr txBox="1"/>
          <p:nvPr/>
        </p:nvSpPr>
        <p:spPr>
          <a:xfrm>
            <a:off x="4133250" y="1055075"/>
            <a:ext cx="47073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vcm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leader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GetLeader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nvm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NewPbftNewViewMessage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nvm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nvm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8"/>
          <p:cNvSpPr txBox="1"/>
          <p:nvPr/>
        </p:nvSpPr>
        <p:spPr>
          <a:xfrm>
            <a:off x="218975" y="237675"/>
            <a:ext cx="8064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Accept new view, restart consensus.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p108"/>
          <p:cNvSpPr txBox="1"/>
          <p:nvPr/>
        </p:nvSpPr>
        <p:spPr>
          <a:xfrm>
            <a:off x="699150" y="1055075"/>
            <a:ext cx="34341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&lt;View-Change, v+1, n, d, V, O&gt;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PbftNewViewMessage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new_view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v+1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repeated PbftViewChangeMessage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PbftPrePrepareMessage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7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// O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3" name="Google Shape;673;p108"/>
          <p:cNvSpPr txBox="1"/>
          <p:nvPr/>
        </p:nvSpPr>
        <p:spPr>
          <a:xfrm>
            <a:off x="4457850" y="1055075"/>
            <a:ext cx="39870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handleNewViewMessage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nvm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PbftNewViewMessage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ViewChangeMessages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Verify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9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9" name="Google Shape;679;p109"/>
          <p:cNvSpPr txBox="1"/>
          <p:nvPr/>
        </p:nvSpPr>
        <p:spPr>
          <a:xfrm>
            <a:off x="382050" y="1455800"/>
            <a:ext cx="83799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"view(1) consensus-timeout. start view change"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0x7e1539d0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0xaa11e49e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0xfffacf02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"updated view"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0xa0662766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0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마무리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맨 땅에 헤딩하며 배운 것들</a:t>
            </a:r>
            <a:endParaRPr sz="3500"/>
          </a:p>
        </p:txBody>
      </p:sp>
      <p:sp>
        <p:nvSpPr>
          <p:cNvPr id="685" name="Google Shape;685;p110"/>
          <p:cNvSpPr txBox="1"/>
          <p:nvPr/>
        </p:nvSpPr>
        <p:spPr>
          <a:xfrm>
            <a:off x="1478025" y="2774325"/>
            <a:ext cx="4545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완벽한 코드는 없었다.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맨</a:t>
            </a:r>
            <a:r>
              <a:rPr lang="ko" sz="1900">
                <a:latin typeface="Lexend"/>
                <a:ea typeface="Lexend"/>
                <a:cs typeface="Lexend"/>
                <a:sym typeface="Lexend"/>
              </a:rPr>
              <a:t> 땅은 생각보다 단단했다.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1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마무리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완벽한 코드는 없었다.</a:t>
            </a:r>
            <a:endParaRPr/>
          </a:p>
        </p:txBody>
      </p:sp>
      <p:sp>
        <p:nvSpPr>
          <p:cNvPr id="692" name="Google Shape;692;p111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이론보다 ‘동작’을 믿게 됐다.</a:t>
            </a:r>
            <a:br>
              <a:rPr lang="ko" sz="1800"/>
            </a:br>
            <a:r>
              <a:rPr lang="ko" sz="1800"/>
              <a:t>- 합의는 수식이 아니라, 불완전한 노드들의 신뢰 과정이었다.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버그는 단순한 오류가 아니었다.</a:t>
            </a:r>
            <a:br>
              <a:rPr lang="ko" sz="1800"/>
            </a:br>
            <a:r>
              <a:rPr lang="ko" sz="1800"/>
              <a:t>- 결국 시스템이 두려워하는 걸 알려주는 방식이었다.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마무리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맨 땅은 생각보다 단단했다.</a:t>
            </a:r>
            <a:endParaRPr/>
          </a:p>
        </p:txBody>
      </p:sp>
      <p:sp>
        <p:nvSpPr>
          <p:cNvPr id="699" name="Google Shape;699;p112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헤딩할수록 머리가 아니라, 사고방식이 단단해졌다.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Go의 goroutine, P2P, PBFT 등 모든 기술보다 중요했던 것이 있었다.</a:t>
            </a:r>
            <a:br>
              <a:rPr lang="ko" sz="1800"/>
            </a:br>
            <a:r>
              <a:rPr lang="ko" sz="1800"/>
              <a:t>- ‘끝까지 부딪혀보는 끈기’</a:t>
            </a:r>
            <a:endParaRPr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13"/>
          <p:cNvSpPr txBox="1"/>
          <p:nvPr>
            <p:ph type="title"/>
          </p:nvPr>
        </p:nvSpPr>
        <p:spPr>
          <a:xfrm>
            <a:off x="1671750" y="2490275"/>
            <a:ext cx="5800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“신뢰를 직접 구현하며 배운 성장의 기록입니다.”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1096400" y="1625825"/>
            <a:ext cx="73848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강력한 Goroutine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Race condition으로 Mutex 지옥에 빠지거나, Deadlock 발생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Channel 관리가 복잡해지며, Panic 발생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“Goroutine도 관리의 대상이다.”</a:t>
            </a:r>
            <a:endParaRPr sz="2000"/>
          </a:p>
        </p:txBody>
      </p:sp>
      <p:pic>
        <p:nvPicPr>
          <p:cNvPr id="275" name="Google Shape;2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4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Thank you!</a:t>
            </a:r>
            <a:endParaRPr/>
          </a:p>
        </p:txBody>
      </p:sp>
      <p:sp>
        <p:nvSpPr>
          <p:cNvPr id="711" name="Google Shape;711;p114"/>
          <p:cNvSpPr txBox="1"/>
          <p:nvPr/>
        </p:nvSpPr>
        <p:spPr>
          <a:xfrm>
            <a:off x="5270300" y="4179725"/>
            <a:ext cx="3596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email: </a:t>
            </a:r>
            <a:r>
              <a:rPr lang="ko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kyubin2892@gmail.com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github: </a:t>
            </a:r>
            <a:r>
              <a:rPr lang="ko" sz="1800" u="sng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github.com/andantan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649950" y="1647600"/>
            <a:ext cx="82611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모든 동시성 작업을 </a:t>
            </a:r>
            <a:r>
              <a:rPr lang="ko" sz="1800">
                <a:solidFill>
                  <a:srgbClr val="F06292"/>
                </a:solidFill>
              </a:rPr>
              <a:t>Actor</a:t>
            </a:r>
            <a:r>
              <a:rPr lang="ko" sz="1800">
                <a:solidFill>
                  <a:schemeClr val="dk2"/>
                </a:solidFill>
              </a:rPr>
              <a:t>로 격리</a:t>
            </a:r>
            <a:r>
              <a:rPr lang="ko" sz="1800">
                <a:solidFill>
                  <a:schemeClr val="dk2"/>
                </a:solidFill>
              </a:rPr>
              <a:t>하고, </a:t>
            </a:r>
            <a:r>
              <a:rPr lang="ko" sz="1800">
                <a:solidFill>
                  <a:schemeClr val="dk2"/>
                </a:solidFill>
              </a:rPr>
              <a:t>오직 </a:t>
            </a:r>
            <a:r>
              <a:rPr lang="ko" sz="1800">
                <a:solidFill>
                  <a:srgbClr val="F06292"/>
                </a:solidFill>
              </a:rPr>
              <a:t>MailBox</a:t>
            </a:r>
            <a:r>
              <a:rPr lang="ko" sz="1800">
                <a:solidFill>
                  <a:schemeClr val="dk2"/>
                </a:solidFill>
              </a:rPr>
              <a:t>를 통해서만 메시지를 주고받으며 동작하는 모델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Actor = Goroutine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MailBox = Channel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모든 Actor는 독립적이며, 메시지를 통해서만 제어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94110" y="299675"/>
            <a:ext cx="6751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89" name="Google Shape;289;p53" title="[Gopher] Actor Diagram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75"/>
            <a:ext cx="8839198" cy="339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